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1089600" cy="36576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1pPr>
    <a:lvl2pPr marL="393375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2pPr>
    <a:lvl3pPr marL="78675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3pPr>
    <a:lvl4pPr marL="1180125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4pPr>
    <a:lvl5pPr marL="15735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5pPr>
    <a:lvl6pPr marL="1966874" algn="l" defTabSz="78675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6pPr>
    <a:lvl7pPr marL="2360249" algn="l" defTabSz="78675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7pPr>
    <a:lvl8pPr marL="2753624" algn="l" defTabSz="78675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8pPr>
    <a:lvl9pPr marL="3146999" algn="l" defTabSz="78675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2D7F"/>
    <a:srgbClr val="F7FDA5"/>
    <a:srgbClr val="FF9999"/>
    <a:srgbClr val="24F2FC"/>
    <a:srgbClr val="CFF9FD"/>
    <a:srgbClr val="DDDCF0"/>
    <a:srgbClr val="EF8511"/>
    <a:srgbClr val="9BE5FF"/>
    <a:srgbClr val="FF99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52" autoAdjust="0"/>
    <p:restoredTop sz="99835" autoAdjust="0"/>
  </p:normalViewPr>
  <p:slideViewPr>
    <p:cSldViewPr snapToGrid="0">
      <p:cViewPr>
        <p:scale>
          <a:sx n="100" d="100"/>
          <a:sy n="100" d="100"/>
        </p:scale>
        <p:origin x="-72" y="19398"/>
      </p:cViewPr>
      <p:guideLst>
        <p:guide orient="horz" pos="242"/>
        <p:guide orient="horz" pos="22758"/>
        <p:guide orient="horz" pos="23038"/>
        <p:guide pos="7385"/>
        <p:guide pos="16580"/>
        <p:guide pos="7674"/>
        <p:guide pos="11983"/>
        <p:guide pos="12256"/>
        <p:guide pos="30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99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0782446-A428-41B1-BD8F-ECBD59BF6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3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71675" y="685800"/>
            <a:ext cx="2914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F8DC2E6-323D-405B-9F01-8884BEAD21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2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933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867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801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735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66874" algn="l" defTabSz="786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0249" algn="l" defTabSz="786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53624" algn="l" defTabSz="786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46999" algn="l" defTabSz="7867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422" y="11361966"/>
            <a:ext cx="26426760" cy="7839983"/>
          </a:xfrm>
          <a:prstGeom prst="rect">
            <a:avLst/>
          </a:prstGeom>
        </p:spPr>
        <p:txBody>
          <a:bodyPr lIns="78675" tIns="39337" rIns="78675" bIns="393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841" y="20725949"/>
            <a:ext cx="21763919" cy="9348106"/>
          </a:xfrm>
          <a:prstGeom prst="rect">
            <a:avLst/>
          </a:prstGeom>
        </p:spPr>
        <p:txBody>
          <a:bodyPr lIns="78675" tIns="39337" rIns="78675" bIns="39337"/>
          <a:lstStyle>
            <a:lvl1pPr marL="0" indent="0" algn="ctr">
              <a:buNone/>
              <a:defRPr/>
            </a:lvl1pPr>
            <a:lvl2pPr marL="393375" indent="0" algn="ctr">
              <a:buNone/>
              <a:defRPr/>
            </a:lvl2pPr>
            <a:lvl3pPr marL="786750" indent="0" algn="ctr">
              <a:buNone/>
              <a:defRPr/>
            </a:lvl3pPr>
            <a:lvl4pPr marL="1180125" indent="0" algn="ctr">
              <a:buNone/>
              <a:defRPr/>
            </a:lvl4pPr>
            <a:lvl5pPr marL="1573500" indent="0" algn="ctr">
              <a:buNone/>
              <a:defRPr/>
            </a:lvl5pPr>
            <a:lvl6pPr marL="1966874" indent="0" algn="ctr">
              <a:buNone/>
              <a:defRPr/>
            </a:lvl6pPr>
            <a:lvl7pPr marL="2360249" indent="0" algn="ctr">
              <a:buNone/>
              <a:defRPr/>
            </a:lvl7pPr>
            <a:lvl8pPr marL="2753624" indent="0" algn="ctr">
              <a:buNone/>
              <a:defRPr/>
            </a:lvl8pPr>
            <a:lvl9pPr marL="314699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36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782" y="1465036"/>
            <a:ext cx="27980040" cy="6096000"/>
          </a:xfrm>
          <a:prstGeom prst="rect">
            <a:avLst/>
          </a:prstGeom>
        </p:spPr>
        <p:txBody>
          <a:bodyPr lIns="78675" tIns="39337" rIns="78675" bIns="393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782" y="8533947"/>
            <a:ext cx="27980040" cy="24139072"/>
          </a:xfrm>
          <a:prstGeom prst="rect">
            <a:avLst/>
          </a:prstGeom>
        </p:spPr>
        <p:txBody>
          <a:bodyPr vert="eaVert" lIns="78675" tIns="39337" rIns="78675" bIns="393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0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40561" y="1465038"/>
            <a:ext cx="6994261" cy="31207983"/>
          </a:xfrm>
          <a:prstGeom prst="rect">
            <a:avLst/>
          </a:prstGeom>
        </p:spPr>
        <p:txBody>
          <a:bodyPr vert="eaVert" lIns="78675" tIns="39337" rIns="78675" bIns="393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783" y="1465038"/>
            <a:ext cx="20841846" cy="31207983"/>
          </a:xfrm>
          <a:prstGeom prst="rect">
            <a:avLst/>
          </a:prstGeom>
        </p:spPr>
        <p:txBody>
          <a:bodyPr vert="eaVert" lIns="78675" tIns="39337" rIns="78675" bIns="393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9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782" y="1465036"/>
            <a:ext cx="27980040" cy="6096000"/>
          </a:xfrm>
          <a:prstGeom prst="rect">
            <a:avLst/>
          </a:prstGeom>
        </p:spPr>
        <p:txBody>
          <a:bodyPr lIns="78675" tIns="39337" rIns="78675" bIns="393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782" y="8533947"/>
            <a:ext cx="27980040" cy="24139072"/>
          </a:xfrm>
          <a:prstGeom prst="rect">
            <a:avLst/>
          </a:prstGeom>
        </p:spPr>
        <p:txBody>
          <a:bodyPr lIns="78675" tIns="39337" rIns="78675" bIns="39337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23502937"/>
            <a:ext cx="26426760" cy="7265080"/>
          </a:xfrm>
          <a:prstGeom prst="rect">
            <a:avLst/>
          </a:prstGeom>
        </p:spPr>
        <p:txBody>
          <a:bodyPr lIns="78675" tIns="39337" rIns="78675" bIns="39337"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15501937"/>
            <a:ext cx="26426760" cy="8001000"/>
          </a:xfrm>
          <a:prstGeom prst="rect">
            <a:avLst/>
          </a:prstGeom>
        </p:spPr>
        <p:txBody>
          <a:bodyPr lIns="78675" tIns="39337" rIns="78675" bIns="39337" anchor="b"/>
          <a:lstStyle>
            <a:lvl1pPr marL="0" indent="0">
              <a:buNone/>
              <a:defRPr sz="1700"/>
            </a:lvl1pPr>
            <a:lvl2pPr marL="393375" indent="0">
              <a:buNone/>
              <a:defRPr sz="1500"/>
            </a:lvl2pPr>
            <a:lvl3pPr marL="786750" indent="0">
              <a:buNone/>
              <a:defRPr sz="1400"/>
            </a:lvl3pPr>
            <a:lvl4pPr marL="1180125" indent="0">
              <a:buNone/>
              <a:defRPr sz="1200"/>
            </a:lvl4pPr>
            <a:lvl5pPr marL="1573500" indent="0">
              <a:buNone/>
              <a:defRPr sz="1200"/>
            </a:lvl5pPr>
            <a:lvl6pPr marL="1966874" indent="0">
              <a:buNone/>
              <a:defRPr sz="1200"/>
            </a:lvl6pPr>
            <a:lvl7pPr marL="2360249" indent="0">
              <a:buNone/>
              <a:defRPr sz="1200"/>
            </a:lvl7pPr>
            <a:lvl8pPr marL="2753624" indent="0">
              <a:buNone/>
              <a:defRPr sz="1200"/>
            </a:lvl8pPr>
            <a:lvl9pPr marL="314699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944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782" y="1465036"/>
            <a:ext cx="27980040" cy="6096000"/>
          </a:xfrm>
          <a:prstGeom prst="rect">
            <a:avLst/>
          </a:prstGeom>
        </p:spPr>
        <p:txBody>
          <a:bodyPr lIns="78675" tIns="39337" rIns="78675" bIns="393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781" y="8533947"/>
            <a:ext cx="13918053" cy="24139072"/>
          </a:xfrm>
          <a:prstGeom prst="rect">
            <a:avLst/>
          </a:prstGeom>
        </p:spPr>
        <p:txBody>
          <a:bodyPr lIns="78675" tIns="39337" rIns="78675" bIns="39337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16769" y="8533947"/>
            <a:ext cx="13918054" cy="24139072"/>
          </a:xfrm>
          <a:prstGeom prst="rect">
            <a:avLst/>
          </a:prstGeom>
        </p:spPr>
        <p:txBody>
          <a:bodyPr lIns="78675" tIns="39337" rIns="78675" bIns="39337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16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782" y="1465036"/>
            <a:ext cx="27980040" cy="6096000"/>
          </a:xfrm>
          <a:prstGeom prst="rect">
            <a:avLst/>
          </a:prstGeom>
        </p:spPr>
        <p:txBody>
          <a:bodyPr lIns="78675" tIns="39337" rIns="78675" bIns="39337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781" y="8186964"/>
            <a:ext cx="13736638" cy="3411992"/>
          </a:xfrm>
          <a:prstGeom prst="rect">
            <a:avLst/>
          </a:prstGeom>
        </p:spPr>
        <p:txBody>
          <a:bodyPr lIns="78675" tIns="39337" rIns="78675" bIns="39337" anchor="b"/>
          <a:lstStyle>
            <a:lvl1pPr marL="0" indent="0">
              <a:buNone/>
              <a:defRPr sz="2100" b="1"/>
            </a:lvl1pPr>
            <a:lvl2pPr marL="393375" indent="0">
              <a:buNone/>
              <a:defRPr sz="1700" b="1"/>
            </a:lvl2pPr>
            <a:lvl3pPr marL="786750" indent="0">
              <a:buNone/>
              <a:defRPr sz="1500" b="1"/>
            </a:lvl3pPr>
            <a:lvl4pPr marL="1180125" indent="0">
              <a:buNone/>
              <a:defRPr sz="1400" b="1"/>
            </a:lvl4pPr>
            <a:lvl5pPr marL="1573500" indent="0">
              <a:buNone/>
              <a:defRPr sz="1400" b="1"/>
            </a:lvl5pPr>
            <a:lvl6pPr marL="1966874" indent="0">
              <a:buNone/>
              <a:defRPr sz="1400" b="1"/>
            </a:lvl6pPr>
            <a:lvl7pPr marL="2360249" indent="0">
              <a:buNone/>
              <a:defRPr sz="1400" b="1"/>
            </a:lvl7pPr>
            <a:lvl8pPr marL="2753624" indent="0">
              <a:buNone/>
              <a:defRPr sz="1400" b="1"/>
            </a:lvl8pPr>
            <a:lvl9pPr marL="314699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781" y="11598958"/>
            <a:ext cx="13736638" cy="21074063"/>
          </a:xfrm>
          <a:prstGeom prst="rect">
            <a:avLst/>
          </a:prstGeom>
        </p:spPr>
        <p:txBody>
          <a:bodyPr lIns="78675" tIns="39337" rIns="78675" bIns="39337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685" y="8186964"/>
            <a:ext cx="13741136" cy="3411992"/>
          </a:xfrm>
          <a:prstGeom prst="rect">
            <a:avLst/>
          </a:prstGeom>
        </p:spPr>
        <p:txBody>
          <a:bodyPr lIns="78675" tIns="39337" rIns="78675" bIns="39337" anchor="b"/>
          <a:lstStyle>
            <a:lvl1pPr marL="0" indent="0">
              <a:buNone/>
              <a:defRPr sz="2100" b="1"/>
            </a:lvl1pPr>
            <a:lvl2pPr marL="393375" indent="0">
              <a:buNone/>
              <a:defRPr sz="1700" b="1"/>
            </a:lvl2pPr>
            <a:lvl3pPr marL="786750" indent="0">
              <a:buNone/>
              <a:defRPr sz="1500" b="1"/>
            </a:lvl3pPr>
            <a:lvl4pPr marL="1180125" indent="0">
              <a:buNone/>
              <a:defRPr sz="1400" b="1"/>
            </a:lvl4pPr>
            <a:lvl5pPr marL="1573500" indent="0">
              <a:buNone/>
              <a:defRPr sz="1400" b="1"/>
            </a:lvl5pPr>
            <a:lvl6pPr marL="1966874" indent="0">
              <a:buNone/>
              <a:defRPr sz="1400" b="1"/>
            </a:lvl6pPr>
            <a:lvl7pPr marL="2360249" indent="0">
              <a:buNone/>
              <a:defRPr sz="1400" b="1"/>
            </a:lvl7pPr>
            <a:lvl8pPr marL="2753624" indent="0">
              <a:buNone/>
              <a:defRPr sz="1400" b="1"/>
            </a:lvl8pPr>
            <a:lvl9pPr marL="314699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685" y="11598958"/>
            <a:ext cx="13741136" cy="21074063"/>
          </a:xfrm>
          <a:prstGeom prst="rect">
            <a:avLst/>
          </a:prstGeom>
        </p:spPr>
        <p:txBody>
          <a:bodyPr lIns="78675" tIns="39337" rIns="78675" bIns="39337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71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782" y="1465036"/>
            <a:ext cx="27980040" cy="6096000"/>
          </a:xfrm>
          <a:prstGeom prst="rect">
            <a:avLst/>
          </a:prstGeom>
        </p:spPr>
        <p:txBody>
          <a:bodyPr lIns="78675" tIns="39337" rIns="78675" bIns="39337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9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41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781" y="1455967"/>
            <a:ext cx="10228263" cy="6198054"/>
          </a:xfrm>
          <a:prstGeom prst="rect">
            <a:avLst/>
          </a:prstGeom>
        </p:spPr>
        <p:txBody>
          <a:bodyPr lIns="78675" tIns="39337" rIns="78675" bIns="39337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871" y="1455967"/>
            <a:ext cx="17379950" cy="31217054"/>
          </a:xfrm>
          <a:prstGeom prst="rect">
            <a:avLst/>
          </a:prstGeom>
        </p:spPr>
        <p:txBody>
          <a:bodyPr lIns="78675" tIns="39337" rIns="78675" bIns="39337"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781" y="7654017"/>
            <a:ext cx="10228263" cy="25019000"/>
          </a:xfrm>
          <a:prstGeom prst="rect">
            <a:avLst/>
          </a:prstGeom>
        </p:spPr>
        <p:txBody>
          <a:bodyPr lIns="78675" tIns="39337" rIns="78675" bIns="39337"/>
          <a:lstStyle>
            <a:lvl1pPr marL="0" indent="0">
              <a:buNone/>
              <a:defRPr sz="1200"/>
            </a:lvl1pPr>
            <a:lvl2pPr marL="393375" indent="0">
              <a:buNone/>
              <a:defRPr sz="1000"/>
            </a:lvl2pPr>
            <a:lvl3pPr marL="786750" indent="0">
              <a:buNone/>
              <a:defRPr sz="900"/>
            </a:lvl3pPr>
            <a:lvl4pPr marL="1180125" indent="0">
              <a:buNone/>
              <a:defRPr sz="800"/>
            </a:lvl4pPr>
            <a:lvl5pPr marL="1573500" indent="0">
              <a:buNone/>
              <a:defRPr sz="800"/>
            </a:lvl5pPr>
            <a:lvl6pPr marL="1966874" indent="0">
              <a:buNone/>
              <a:defRPr sz="800"/>
            </a:lvl6pPr>
            <a:lvl7pPr marL="2360249" indent="0">
              <a:buNone/>
              <a:defRPr sz="800"/>
            </a:lvl7pPr>
            <a:lvl8pPr marL="2753624" indent="0">
              <a:buNone/>
              <a:defRPr sz="800"/>
            </a:lvl8pPr>
            <a:lvl9pPr marL="314699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43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180" y="25602975"/>
            <a:ext cx="18654360" cy="3023054"/>
          </a:xfrm>
          <a:prstGeom prst="rect">
            <a:avLst/>
          </a:prstGeom>
        </p:spPr>
        <p:txBody>
          <a:bodyPr lIns="78675" tIns="39337" rIns="78675" bIns="39337"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180" y="3267984"/>
            <a:ext cx="18654360" cy="21946054"/>
          </a:xfrm>
          <a:prstGeom prst="rect">
            <a:avLst/>
          </a:prstGeom>
        </p:spPr>
        <p:txBody>
          <a:bodyPr lIns="78675" tIns="39337" rIns="78675" bIns="39337"/>
          <a:lstStyle>
            <a:lvl1pPr marL="0" indent="0">
              <a:buNone/>
              <a:defRPr sz="2800"/>
            </a:lvl1pPr>
            <a:lvl2pPr marL="393375" indent="0">
              <a:buNone/>
              <a:defRPr sz="2400"/>
            </a:lvl2pPr>
            <a:lvl3pPr marL="786750" indent="0">
              <a:buNone/>
              <a:defRPr sz="2100"/>
            </a:lvl3pPr>
            <a:lvl4pPr marL="1180125" indent="0">
              <a:buNone/>
              <a:defRPr sz="1700"/>
            </a:lvl4pPr>
            <a:lvl5pPr marL="1573500" indent="0">
              <a:buNone/>
              <a:defRPr sz="1700"/>
            </a:lvl5pPr>
            <a:lvl6pPr marL="1966874" indent="0">
              <a:buNone/>
              <a:defRPr sz="1700"/>
            </a:lvl6pPr>
            <a:lvl7pPr marL="2360249" indent="0">
              <a:buNone/>
              <a:defRPr sz="1700"/>
            </a:lvl7pPr>
            <a:lvl8pPr marL="2753624" indent="0">
              <a:buNone/>
              <a:defRPr sz="1700"/>
            </a:lvl8pPr>
            <a:lvl9pPr marL="3146999" indent="0">
              <a:buNone/>
              <a:defRPr sz="1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180" y="28626031"/>
            <a:ext cx="18654360" cy="4291918"/>
          </a:xfrm>
          <a:prstGeom prst="rect">
            <a:avLst/>
          </a:prstGeom>
        </p:spPr>
        <p:txBody>
          <a:bodyPr lIns="78675" tIns="39337" rIns="78675" bIns="39337"/>
          <a:lstStyle>
            <a:lvl1pPr marL="0" indent="0">
              <a:buNone/>
              <a:defRPr sz="1200"/>
            </a:lvl1pPr>
            <a:lvl2pPr marL="393375" indent="0">
              <a:buNone/>
              <a:defRPr sz="1000"/>
            </a:lvl2pPr>
            <a:lvl3pPr marL="786750" indent="0">
              <a:buNone/>
              <a:defRPr sz="900"/>
            </a:lvl3pPr>
            <a:lvl4pPr marL="1180125" indent="0">
              <a:buNone/>
              <a:defRPr sz="800"/>
            </a:lvl4pPr>
            <a:lvl5pPr marL="1573500" indent="0">
              <a:buNone/>
              <a:defRPr sz="800"/>
            </a:lvl5pPr>
            <a:lvl6pPr marL="1966874" indent="0">
              <a:buNone/>
              <a:defRPr sz="800"/>
            </a:lvl6pPr>
            <a:lvl7pPr marL="2360249" indent="0">
              <a:buNone/>
              <a:defRPr sz="800"/>
            </a:lvl7pPr>
            <a:lvl8pPr marL="2753624" indent="0">
              <a:buNone/>
              <a:defRPr sz="800"/>
            </a:lvl8pPr>
            <a:lvl9pPr marL="314699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386682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6682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2pPr>
      <a:lvl3pPr algn="ctr" defTabSz="386682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3pPr>
      <a:lvl4pPr algn="ctr" defTabSz="386682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4pPr>
      <a:lvl5pPr algn="ctr" defTabSz="3866821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5pPr>
      <a:lvl6pPr marL="393375" algn="ctr" defTabSz="3866821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6pPr>
      <a:lvl7pPr marL="786750" algn="ctr" defTabSz="3866821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7pPr>
      <a:lvl8pPr marL="1180125" algn="ctr" defTabSz="3866821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8pPr>
      <a:lvl9pPr marL="1573500" algn="ctr" defTabSz="3866821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Arial" charset="0"/>
        </a:defRPr>
      </a:lvl9pPr>
    </p:titleStyle>
    <p:bodyStyle>
      <a:lvl1pPr marL="1449204" indent="-1449204" algn="r" defTabSz="3866821" rtl="0" eaLnBrk="0" fontAlgn="base" hangingPunct="0">
        <a:spcBef>
          <a:spcPct val="20000"/>
        </a:spcBef>
        <a:spcAft>
          <a:spcPct val="0"/>
        </a:spcAft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3141536" indent="-1208809" algn="l" defTabSz="3866821" rtl="0" eaLnBrk="0" fontAlgn="base" hangingPunct="0">
        <a:spcBef>
          <a:spcPct val="20000"/>
        </a:spcBef>
        <a:spcAft>
          <a:spcPct val="0"/>
        </a:spcAft>
        <a:buChar char="–"/>
        <a:defRPr sz="11900">
          <a:solidFill>
            <a:schemeClr val="tx1"/>
          </a:solidFill>
          <a:latin typeface="+mn-lt"/>
        </a:defRPr>
      </a:lvl2pPr>
      <a:lvl3pPr marL="4832501" indent="-965681" algn="l" defTabSz="3866821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</a:defRPr>
      </a:lvl3pPr>
      <a:lvl4pPr marL="6766594" indent="-967047" algn="l" defTabSz="3866821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699322" indent="-967047" algn="l" defTabSz="3866821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092697" indent="-967047" algn="l" defTabSz="3866821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486072" indent="-967047" algn="l" defTabSz="3866821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879447" indent="-967047" algn="l" defTabSz="3866821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272822" indent="-967047" algn="l" defTabSz="3866821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3375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6750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80125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73500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66874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60249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53624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46999" algn="l" defTabSz="78675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40"/>
          <p:cNvSpPr>
            <a:spLocks noChangeArrowheads="1"/>
          </p:cNvSpPr>
          <p:nvPr/>
        </p:nvSpPr>
        <p:spPr bwMode="auto">
          <a:xfrm>
            <a:off x="350837" y="3775096"/>
            <a:ext cx="30414913" cy="324928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236025" tIns="78675" rIns="236025" bIns="78675" anchor="t" anchorCtr="0">
            <a:noAutofit/>
          </a:bodyPr>
          <a:lstStyle/>
          <a:p>
            <a:pPr lvl="0">
              <a:lnSpc>
                <a:spcPct val="125000"/>
              </a:lnSpc>
              <a:buSzPct val="100000"/>
              <a:defRPr/>
            </a:pPr>
            <a:endParaRPr lang="en-US" sz="3100" b="0" dirty="0"/>
          </a:p>
        </p:txBody>
      </p:sp>
      <p:sp>
        <p:nvSpPr>
          <p:cNvPr id="321" name="Rectangle 140"/>
          <p:cNvSpPr>
            <a:spLocks noChangeArrowheads="1"/>
          </p:cNvSpPr>
          <p:nvPr/>
        </p:nvSpPr>
        <p:spPr bwMode="auto">
          <a:xfrm>
            <a:off x="652429" y="29564609"/>
            <a:ext cx="17106182" cy="62401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274320" tIns="274320" rIns="274320" bIns="0" anchor="t" anchorCtr="0">
            <a:spAutoFit/>
          </a:bodyPr>
          <a:lstStyle/>
          <a:p>
            <a:pPr algn="just">
              <a:lnSpc>
                <a:spcPct val="125000"/>
              </a:lnSpc>
              <a:buClr>
                <a:schemeClr val="tx1"/>
              </a:buClr>
              <a:defRPr/>
            </a:pPr>
            <a:r>
              <a:rPr lang="en-US" sz="3100" dirty="0" smtClean="0"/>
              <a:t>Dot product based spectral similarity: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100" b="0" dirty="0" smtClean="0"/>
              <a:t>Precursor </a:t>
            </a:r>
            <a:r>
              <a:rPr lang="el-GR" sz="3100" b="0" dirty="0" smtClean="0"/>
              <a:t>Δ</a:t>
            </a:r>
            <a:r>
              <a:rPr lang="en-US" sz="3100" b="0" dirty="0" smtClean="0"/>
              <a:t> &lt; 1000 Da (Example spectra: 162 Da)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100" b="0" dirty="0" smtClean="0"/>
              <a:t>Eliminate peaks below 450 Da.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100" dirty="0" smtClean="0">
                <a:solidFill>
                  <a:srgbClr val="FF0000"/>
                </a:solidFill>
              </a:rPr>
              <a:t>Traditional</a:t>
            </a:r>
            <a:r>
              <a:rPr lang="en-US" sz="3100" dirty="0" smtClean="0"/>
              <a:t> </a:t>
            </a:r>
            <a:r>
              <a:rPr lang="en-US" sz="3100" b="0" dirty="0" smtClean="0"/>
              <a:t>dot-product (e.g dot</a:t>
            </a:r>
            <a:r>
              <a:rPr lang="en-US" sz="3100" b="0" baseline="-25000" dirty="0" smtClean="0"/>
              <a:t>0</a:t>
            </a:r>
            <a:r>
              <a:rPr lang="en-US" sz="3100" b="0" dirty="0" smtClean="0"/>
              <a:t> = 0.557)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100" dirty="0" smtClean="0">
                <a:solidFill>
                  <a:srgbClr val="FF0000"/>
                </a:solidFill>
              </a:rPr>
              <a:t>Best-peak-match</a:t>
            </a:r>
            <a:r>
              <a:rPr lang="en-US" sz="3100" dirty="0" smtClean="0"/>
              <a:t> </a:t>
            </a:r>
            <a:r>
              <a:rPr lang="en-US" sz="3100" b="0" dirty="0" smtClean="0"/>
              <a:t>dot-product </a:t>
            </a:r>
            <a:r>
              <a:rPr lang="en-US" sz="3100" dirty="0" smtClean="0">
                <a:solidFill>
                  <a:srgbClr val="FF0000"/>
                </a:solidFill>
              </a:rPr>
              <a:t>vs 1+, 2+ shifted peaks </a:t>
            </a:r>
            <a:r>
              <a:rPr lang="en-US" sz="3100" b="0" dirty="0" smtClean="0"/>
              <a:t>only (e.g dot</a:t>
            </a:r>
            <a:r>
              <a:rPr lang="el-GR" sz="3100" b="0" baseline="-25000" dirty="0" smtClean="0"/>
              <a:t>Δ</a:t>
            </a:r>
            <a:r>
              <a:rPr lang="en-US" sz="3100" b="0" dirty="0"/>
              <a:t> </a:t>
            </a:r>
            <a:r>
              <a:rPr lang="en-US" sz="3100" b="0" dirty="0" smtClean="0"/>
              <a:t>= 0.831)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100" dirty="0" smtClean="0">
                <a:solidFill>
                  <a:srgbClr val="FF0000"/>
                </a:solidFill>
              </a:rPr>
              <a:t>Best-peak-match</a:t>
            </a:r>
            <a:r>
              <a:rPr lang="en-US" sz="3100" dirty="0" smtClean="0"/>
              <a:t> </a:t>
            </a:r>
            <a:r>
              <a:rPr lang="en-US" sz="3100" b="0" dirty="0" smtClean="0"/>
              <a:t>dot-product </a:t>
            </a:r>
            <a:r>
              <a:rPr lang="en-US" sz="3100" dirty="0" smtClean="0">
                <a:solidFill>
                  <a:srgbClr val="FF0000"/>
                </a:solidFill>
              </a:rPr>
              <a:t>vs unshifted </a:t>
            </a:r>
            <a:r>
              <a:rPr lang="en-US" sz="3100" i="1" dirty="0" smtClean="0">
                <a:solidFill>
                  <a:srgbClr val="FF0000"/>
                </a:solidFill>
              </a:rPr>
              <a:t>and</a:t>
            </a:r>
            <a:r>
              <a:rPr lang="en-US" sz="3100" dirty="0" smtClean="0">
                <a:solidFill>
                  <a:srgbClr val="FF0000"/>
                </a:solidFill>
              </a:rPr>
              <a:t> 1+, 2+ shifted peaks </a:t>
            </a:r>
            <a:r>
              <a:rPr lang="en-US" sz="3100" b="0" dirty="0" smtClean="0"/>
              <a:t>(dot</a:t>
            </a:r>
            <a:r>
              <a:rPr lang="en-US" sz="3100" b="0" baseline="-25000" dirty="0" smtClean="0"/>
              <a:t>0,</a:t>
            </a:r>
            <a:r>
              <a:rPr lang="el-GR" sz="3100" b="0" baseline="-25000" dirty="0" smtClean="0"/>
              <a:t>Δ</a:t>
            </a:r>
            <a:r>
              <a:rPr lang="en-US" sz="3100" b="0" dirty="0" smtClean="0"/>
              <a:t> = 0.966)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100" b="0" dirty="0" smtClean="0"/>
              <a:t>Require</a:t>
            </a:r>
            <a:r>
              <a:rPr lang="en-US" sz="3100" dirty="0" smtClean="0"/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dot</a:t>
            </a:r>
            <a:r>
              <a:rPr lang="en-US" sz="3100" baseline="-25000" dirty="0" smtClean="0">
                <a:solidFill>
                  <a:srgbClr val="FF0000"/>
                </a:solidFill>
              </a:rPr>
              <a:t>0</a:t>
            </a:r>
            <a:r>
              <a:rPr lang="en-US" sz="3100" dirty="0">
                <a:solidFill>
                  <a:srgbClr val="FF0000"/>
                </a:solidFill>
              </a:rPr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≥ </a:t>
            </a:r>
            <a:r>
              <a:rPr lang="en-US" sz="3100" dirty="0" smtClean="0">
                <a:solidFill>
                  <a:srgbClr val="FF0000"/>
                </a:solidFill>
              </a:rPr>
              <a:t>0.3, </a:t>
            </a:r>
            <a:r>
              <a:rPr lang="en-US" sz="3100" dirty="0">
                <a:solidFill>
                  <a:srgbClr val="FF0000"/>
                </a:solidFill>
              </a:rPr>
              <a:t>dot</a:t>
            </a:r>
            <a:r>
              <a:rPr lang="el-GR" sz="3100" baseline="-25000" dirty="0">
                <a:solidFill>
                  <a:srgbClr val="FF0000"/>
                </a:solidFill>
              </a:rPr>
              <a:t>Δ</a:t>
            </a:r>
            <a:r>
              <a:rPr lang="en-US" sz="3100" dirty="0">
                <a:solidFill>
                  <a:srgbClr val="FF0000"/>
                </a:solidFill>
              </a:rPr>
              <a:t> ≥ </a:t>
            </a:r>
            <a:r>
              <a:rPr lang="en-US" sz="3100" dirty="0" smtClean="0">
                <a:solidFill>
                  <a:srgbClr val="FF0000"/>
                </a:solidFill>
              </a:rPr>
              <a:t>0.3, </a:t>
            </a:r>
            <a:r>
              <a:rPr lang="en-US" sz="3100" dirty="0">
                <a:solidFill>
                  <a:srgbClr val="FF0000"/>
                </a:solidFill>
              </a:rPr>
              <a:t>dot</a:t>
            </a:r>
            <a:r>
              <a:rPr lang="en-US" sz="3100" baseline="-25000" dirty="0">
                <a:solidFill>
                  <a:srgbClr val="FF0000"/>
                </a:solidFill>
              </a:rPr>
              <a:t>0,</a:t>
            </a:r>
            <a:r>
              <a:rPr lang="el-GR" sz="3100" baseline="-25000" dirty="0" smtClean="0">
                <a:solidFill>
                  <a:srgbClr val="FF0000"/>
                </a:solidFill>
              </a:rPr>
              <a:t>Δ</a:t>
            </a:r>
            <a:r>
              <a:rPr lang="en-US" sz="3100" dirty="0">
                <a:solidFill>
                  <a:srgbClr val="FF0000"/>
                </a:solidFill>
              </a:rPr>
              <a:t> </a:t>
            </a:r>
            <a:r>
              <a:rPr lang="en-US" sz="3100">
                <a:solidFill>
                  <a:srgbClr val="FF0000"/>
                </a:solidFill>
              </a:rPr>
              <a:t>≥ </a:t>
            </a:r>
            <a:r>
              <a:rPr lang="en-US" sz="3100" smtClean="0">
                <a:solidFill>
                  <a:srgbClr val="FF0000"/>
                </a:solidFill>
              </a:rPr>
              <a:t>0.5</a:t>
            </a:r>
            <a:r>
              <a:rPr lang="en-US" sz="3100" b="0" smtClean="0"/>
              <a:t>.</a:t>
            </a:r>
            <a:endParaRPr lang="en-US" sz="3100" b="0" dirty="0" smtClean="0"/>
          </a:p>
          <a:p>
            <a:pPr algn="just">
              <a:lnSpc>
                <a:spcPct val="125000"/>
              </a:lnSpc>
              <a:buClr>
                <a:schemeClr val="tx1"/>
              </a:buClr>
              <a:defRPr/>
            </a:pPr>
            <a:r>
              <a:rPr lang="en-US" sz="3100" dirty="0" smtClean="0"/>
              <a:t>Spectral similarity network: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0000"/>
                </a:solidFill>
              </a:rPr>
              <a:t>2,159</a:t>
            </a:r>
            <a:r>
              <a:rPr lang="en-US" sz="3100" b="0" dirty="0"/>
              <a:t> </a:t>
            </a:r>
            <a:r>
              <a:rPr lang="en-US" sz="3100" b="0" dirty="0" smtClean="0"/>
              <a:t>(of 3,288) spectra nodes </a:t>
            </a:r>
            <a:r>
              <a:rPr lang="en-US" sz="3100" b="0" dirty="0"/>
              <a:t>and </a:t>
            </a:r>
            <a:r>
              <a:rPr lang="en-US" sz="3100" dirty="0" smtClean="0">
                <a:solidFill>
                  <a:srgbClr val="FF0000"/>
                </a:solidFill>
              </a:rPr>
              <a:t>74,731</a:t>
            </a:r>
            <a:r>
              <a:rPr lang="en-US" sz="3100" b="0" dirty="0" smtClean="0">
                <a:solidFill>
                  <a:srgbClr val="FF0000"/>
                </a:solidFill>
              </a:rPr>
              <a:t> </a:t>
            </a:r>
            <a:r>
              <a:rPr lang="en-US" sz="3100" b="0" dirty="0" smtClean="0"/>
              <a:t>spectral similarity edges.</a:t>
            </a:r>
          </a:p>
          <a:p>
            <a:pPr marL="457200" indent="-457200" algn="just">
              <a:lnSpc>
                <a:spcPct val="125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sz="3100" b="0" dirty="0" smtClean="0"/>
          </a:p>
        </p:txBody>
      </p:sp>
      <p:sp>
        <p:nvSpPr>
          <p:cNvPr id="2058" name="Text Box 25"/>
          <p:cNvSpPr txBox="1">
            <a:spLocks noChangeArrowheads="1"/>
          </p:cNvSpPr>
          <p:nvPr/>
        </p:nvSpPr>
        <p:spPr bwMode="auto">
          <a:xfrm>
            <a:off x="323850" y="308678"/>
            <a:ext cx="30441900" cy="3524042"/>
          </a:xfrm>
          <a:prstGeom prst="rect">
            <a:avLst/>
          </a:prstGeom>
          <a:solidFill>
            <a:srgbClr val="292D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91440" rIns="91440" bIns="91440">
            <a:noAutofit/>
          </a:bodyPr>
          <a:lstStyle>
            <a:lvl1pPr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16"/>
              </a:spcBef>
            </a:pPr>
            <a:r>
              <a:rPr lang="en-US" sz="6200" b="0" dirty="0">
                <a:solidFill>
                  <a:srgbClr val="FFFF00"/>
                </a:solidFill>
              </a:rPr>
              <a:t>Characterization of N-glycan </a:t>
            </a:r>
            <a:r>
              <a:rPr lang="en-US" sz="6200" b="0" dirty="0" smtClean="0">
                <a:solidFill>
                  <a:srgbClr val="FFFF00"/>
                </a:solidFill>
              </a:rPr>
              <a:t>Microheterogeneity </a:t>
            </a:r>
            <a:r>
              <a:rPr lang="en-US" sz="6200" b="0" dirty="0">
                <a:solidFill>
                  <a:srgbClr val="FFFF00"/>
                </a:solidFill>
              </a:rPr>
              <a:t>from </a:t>
            </a:r>
            <a:r>
              <a:rPr lang="en-US" sz="6200" b="0" dirty="0" smtClean="0">
                <a:solidFill>
                  <a:srgbClr val="FFFF00"/>
                </a:solidFill>
              </a:rPr>
              <a:t>CID Glycopeptide </a:t>
            </a:r>
            <a:br>
              <a:rPr lang="en-US" sz="6200" b="0" dirty="0" smtClean="0">
                <a:solidFill>
                  <a:srgbClr val="FFFF00"/>
                </a:solidFill>
              </a:rPr>
            </a:br>
            <a:r>
              <a:rPr lang="en-US" sz="6200" b="0" dirty="0" smtClean="0">
                <a:solidFill>
                  <a:srgbClr val="FFFF00"/>
                </a:solidFill>
              </a:rPr>
              <a:t>Fragmentation Mass-Spectra </a:t>
            </a:r>
            <a:r>
              <a:rPr lang="en-US" sz="6200" b="0" dirty="0">
                <a:solidFill>
                  <a:srgbClr val="FFFF00"/>
                </a:solidFill>
              </a:rPr>
              <a:t>using </a:t>
            </a:r>
            <a:r>
              <a:rPr lang="en-US" sz="6200" b="0" dirty="0" smtClean="0">
                <a:solidFill>
                  <a:srgbClr val="FFFF00"/>
                </a:solidFill>
              </a:rPr>
              <a:t>Spectral Similarity Networks</a:t>
            </a:r>
            <a:endParaRPr lang="en-US" sz="6200" b="0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sz="4100" dirty="0" smtClean="0">
                <a:solidFill>
                  <a:schemeClr val="bg1"/>
                </a:solidFill>
                <a:latin typeface="Arial Narrow" pitchFamily="34" charset="0"/>
              </a:rPr>
              <a:t>Gwenn Berry, Sivan Leviyang, Radoslav Goldman, </a:t>
            </a:r>
            <a:r>
              <a:rPr lang="en-US" sz="4100" u="sng" dirty="0" smtClean="0">
                <a:solidFill>
                  <a:schemeClr val="bg1"/>
                </a:solidFill>
                <a:latin typeface="Arial Narrow" pitchFamily="34" charset="0"/>
              </a:rPr>
              <a:t>Nathan </a:t>
            </a:r>
            <a:r>
              <a:rPr lang="en-US" sz="4100" u="sng" dirty="0">
                <a:solidFill>
                  <a:schemeClr val="bg1"/>
                </a:solidFill>
                <a:latin typeface="Arial Narrow" pitchFamily="34" charset="0"/>
              </a:rPr>
              <a:t>J. </a:t>
            </a:r>
            <a:r>
              <a:rPr lang="en-US" sz="4100" u="sng" dirty="0" smtClean="0">
                <a:solidFill>
                  <a:schemeClr val="bg1"/>
                </a:solidFill>
                <a:latin typeface="Arial Narrow" pitchFamily="34" charset="0"/>
              </a:rPr>
              <a:t>Edwards</a:t>
            </a:r>
            <a:r>
              <a:rPr lang="en-US" sz="41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en-US" sz="41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1" hangingPunct="1"/>
            <a:r>
              <a:rPr lang="en-US" sz="3200" b="0" dirty="0" smtClean="0">
                <a:solidFill>
                  <a:schemeClr val="bg1"/>
                </a:solidFill>
                <a:latin typeface="Arial Narrow" pitchFamily="34" charset="0"/>
              </a:rPr>
              <a:t>Georgetown </a:t>
            </a:r>
            <a:r>
              <a:rPr lang="en-US" sz="3200" b="0" dirty="0">
                <a:solidFill>
                  <a:schemeClr val="bg1"/>
                </a:solidFill>
                <a:latin typeface="Arial Narrow" pitchFamily="34" charset="0"/>
              </a:rPr>
              <a:t>University, </a:t>
            </a:r>
            <a:r>
              <a:rPr lang="en-US" sz="3200" b="0" dirty="0" smtClean="0">
                <a:solidFill>
                  <a:schemeClr val="bg1"/>
                </a:solidFill>
                <a:latin typeface="Arial Narrow" pitchFamily="34" charset="0"/>
              </a:rPr>
              <a:t>Washington</a:t>
            </a:r>
            <a:r>
              <a:rPr lang="en-US" sz="3200" b="0" dirty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3200" b="0" dirty="0" smtClean="0">
                <a:solidFill>
                  <a:schemeClr val="bg1"/>
                </a:solidFill>
                <a:latin typeface="Arial Narrow" pitchFamily="34" charset="0"/>
              </a:rPr>
              <a:t>DC</a:t>
            </a:r>
            <a:endParaRPr lang="en-US" sz="3200" b="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76" name="Text Box 96"/>
          <p:cNvSpPr txBox="1">
            <a:spLocks noChangeArrowheads="1"/>
          </p:cNvSpPr>
          <p:nvPr/>
        </p:nvSpPr>
        <p:spPr bwMode="auto">
          <a:xfrm>
            <a:off x="1036023" y="30330325"/>
            <a:ext cx="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4213" eaLnBrk="0" hangingPunct="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421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b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2429" y="3888871"/>
            <a:ext cx="15187407" cy="4051822"/>
            <a:chOff x="870037" y="3980932"/>
            <a:chExt cx="13239753" cy="4951160"/>
          </a:xfrm>
        </p:grpSpPr>
        <p:sp>
          <p:nvSpPr>
            <p:cNvPr id="156" name="Rectangle 140"/>
            <p:cNvSpPr>
              <a:spLocks noChangeArrowheads="1"/>
            </p:cNvSpPr>
            <p:nvPr/>
          </p:nvSpPr>
          <p:spPr bwMode="auto">
            <a:xfrm>
              <a:off x="870037" y="4950237"/>
              <a:ext cx="13239753" cy="398185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92D7F"/>
              </a:solidFill>
              <a:miter lim="800000"/>
              <a:headEnd/>
              <a:tailEnd/>
            </a:ln>
          </p:spPr>
          <p:txBody>
            <a:bodyPr wrap="square" lIns="640080" tIns="182880" rIns="731520" bIns="91440" anchor="t" anchorCtr="0">
              <a:spAutoFit/>
            </a:bodyPr>
            <a:lstStyle/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3100" b="0" dirty="0" smtClean="0"/>
                <a:t>Protein glycosylation is common and important, but challenging to characterize.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3100" b="0" dirty="0" smtClean="0"/>
                <a:t>CID glycopeptide fragmentation spectra of simple glycoprotein mixtures can be identified using the GlycomeDB</a:t>
              </a:r>
              <a:r>
                <a:rPr lang="en-US" sz="3100" b="0" baseline="30000" dirty="0" smtClean="0"/>
                <a:t>1</a:t>
              </a:r>
              <a:r>
                <a:rPr lang="en-US" sz="3100" b="0" dirty="0" smtClean="0"/>
                <a:t> glycan structure database and the GlycoPeptideSearch</a:t>
              </a:r>
              <a:r>
                <a:rPr lang="en-US" sz="3100" b="0" baseline="30000" dirty="0" smtClean="0"/>
                <a:t>2,3</a:t>
              </a:r>
              <a:r>
                <a:rPr lang="en-US" sz="3100" b="0" dirty="0" smtClean="0"/>
                <a:t> (GPS) software.</a:t>
              </a:r>
            </a:p>
          </p:txBody>
        </p:sp>
        <p:sp>
          <p:nvSpPr>
            <p:cNvPr id="157" name="Rectangle 70"/>
            <p:cNvSpPr>
              <a:spLocks noChangeArrowheads="1"/>
            </p:cNvSpPr>
            <p:nvPr/>
          </p:nvSpPr>
          <p:spPr bwMode="auto">
            <a:xfrm>
              <a:off x="870037" y="3980932"/>
              <a:ext cx="13239752" cy="883812"/>
            </a:xfrm>
            <a:prstGeom prst="rect">
              <a:avLst/>
            </a:prstGeom>
            <a:solidFill>
              <a:srgbClr val="292D7F"/>
            </a:solidFill>
            <a:ln w="9525" algn="ctr">
              <a:solidFill>
                <a:srgbClr val="292D7F"/>
              </a:solidFill>
              <a:miter lim="800000"/>
              <a:headEnd/>
              <a:tailEnd/>
            </a:ln>
          </p:spPr>
          <p:txBody>
            <a:bodyPr wrap="square" lIns="81912" tIns="45720" rIns="81912" bIns="45720" anchor="ctr">
              <a:spAutoFit/>
            </a:bodyPr>
            <a:lstStyle/>
            <a:p>
              <a:pPr algn="ctr" defTabSz="3866821"/>
              <a:r>
                <a:rPr lang="en-US" sz="4100" dirty="0" smtClean="0">
                  <a:solidFill>
                    <a:schemeClr val="bg1"/>
                  </a:solidFill>
                </a:rPr>
                <a:t>Introduction</a:t>
              </a:r>
              <a:endParaRPr lang="en-US" sz="4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8946368" y="31399817"/>
            <a:ext cx="11486926" cy="2344853"/>
            <a:chOff x="-2312901" y="5827354"/>
            <a:chExt cx="16596215" cy="2670405"/>
          </a:xfrm>
        </p:grpSpPr>
        <p:sp>
          <p:nvSpPr>
            <p:cNvPr id="326" name="Rectangle 140"/>
            <p:cNvSpPr>
              <a:spLocks noChangeArrowheads="1"/>
            </p:cNvSpPr>
            <p:nvPr/>
          </p:nvSpPr>
          <p:spPr bwMode="auto">
            <a:xfrm>
              <a:off x="-2312901" y="6250337"/>
              <a:ext cx="16586154" cy="22474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292D7F"/>
              </a:solidFill>
              <a:miter lim="800000"/>
              <a:headEnd/>
              <a:tailEnd/>
            </a:ln>
          </p:spPr>
          <p:txBody>
            <a:bodyPr wrap="square" lIns="274320" tIns="274320" rIns="274320" bIns="274320" anchor="t" anchorCtr="0">
              <a:noAutofit/>
            </a:bodyPr>
            <a:lstStyle/>
            <a:p>
              <a:pPr marL="196687" indent="-196687">
                <a:lnSpc>
                  <a:spcPct val="125000"/>
                </a:lnSpc>
                <a:spcAft>
                  <a:spcPts val="0"/>
                </a:spcAft>
                <a:buFontTx/>
                <a:buAutoNum type="arabicPeriod"/>
              </a:pPr>
              <a:endParaRPr lang="en-US" sz="1900" dirty="0"/>
            </a:p>
            <a:p>
              <a:pPr marL="196687" indent="-196687">
                <a:lnSpc>
                  <a:spcPct val="125000"/>
                </a:lnSpc>
                <a:spcAft>
                  <a:spcPts val="0"/>
                </a:spcAft>
                <a:buFontTx/>
                <a:buAutoNum type="arabicPeriod"/>
              </a:pPr>
              <a:r>
                <a:rPr lang="en-US" sz="1900" b="0" dirty="0"/>
                <a:t> Ranzinger, Herget, von der Lieth, Frank</a:t>
              </a:r>
              <a:r>
                <a:rPr lang="de-DE" sz="1900" b="0" dirty="0"/>
                <a:t>. </a:t>
              </a:r>
              <a:r>
                <a:rPr lang="en-US" sz="1900" b="0" i="1" dirty="0"/>
                <a:t>Nucleic Acids Res</a:t>
              </a:r>
              <a:r>
                <a:rPr lang="en-US" sz="1900" b="0" dirty="0"/>
                <a:t>. </a:t>
              </a:r>
              <a:r>
                <a:rPr lang="en-US" sz="1900" b="0" dirty="0" smtClean="0"/>
                <a:t>39(Database  issue) D373-376 </a:t>
              </a:r>
              <a:r>
                <a:rPr lang="en-US" sz="1900" b="0" dirty="0"/>
                <a:t>(2011).</a:t>
              </a:r>
            </a:p>
            <a:p>
              <a:pPr marL="196687" indent="-196687">
                <a:lnSpc>
                  <a:spcPct val="125000"/>
                </a:lnSpc>
                <a:spcAft>
                  <a:spcPts val="0"/>
                </a:spcAft>
                <a:buFontTx/>
                <a:buAutoNum type="arabicPeriod"/>
              </a:pPr>
              <a:r>
                <a:rPr lang="en-US" sz="1900" b="0" dirty="0" smtClean="0"/>
                <a:t> Pompach</a:t>
              </a:r>
              <a:r>
                <a:rPr lang="en-US" sz="1900" b="0" dirty="0"/>
                <a:t>, Chandler, Lan, Edwards, </a:t>
              </a:r>
              <a:r>
                <a:rPr lang="en-US" sz="1900" b="0" dirty="0" smtClean="0"/>
                <a:t>Goldman. </a:t>
              </a:r>
              <a:r>
                <a:rPr lang="en-US" sz="1900" b="0" i="1" dirty="0" smtClean="0"/>
                <a:t>J. Proteome </a:t>
              </a:r>
              <a:r>
                <a:rPr lang="en-US" sz="1900" b="0" i="1" dirty="0"/>
                <a:t>Res.</a:t>
              </a:r>
              <a:r>
                <a:rPr lang="en-US" sz="1900" b="0" dirty="0"/>
                <a:t> </a:t>
              </a:r>
              <a:r>
                <a:rPr lang="en-US" sz="1900" b="0" dirty="0" smtClean="0"/>
                <a:t>11(3)  </a:t>
              </a:r>
              <a:r>
                <a:rPr lang="en-US" sz="1900" b="0" dirty="0"/>
                <a:t>1728-40 (2012</a:t>
              </a:r>
              <a:r>
                <a:rPr lang="en-US" sz="1900" b="0" dirty="0" smtClean="0"/>
                <a:t>).</a:t>
              </a:r>
            </a:p>
            <a:p>
              <a:pPr marL="196687" indent="-196687">
                <a:lnSpc>
                  <a:spcPct val="125000"/>
                </a:lnSpc>
                <a:spcAft>
                  <a:spcPts val="0"/>
                </a:spcAft>
                <a:buFontTx/>
                <a:buAutoNum type="arabicPeriod"/>
              </a:pPr>
              <a:r>
                <a:rPr lang="en-US" sz="1900" b="0" dirty="0"/>
                <a:t> Chandler</a:t>
              </a:r>
              <a:r>
                <a:rPr lang="en-US" sz="1900" b="0" dirty="0" smtClean="0"/>
                <a:t>,</a:t>
              </a:r>
              <a:r>
                <a:rPr lang="en-US" sz="1900" b="0" dirty="0"/>
                <a:t>  Pompach, </a:t>
              </a:r>
              <a:r>
                <a:rPr lang="en-US" sz="1900" b="0" dirty="0" smtClean="0"/>
                <a:t>Goldman</a:t>
              </a:r>
              <a:r>
                <a:rPr lang="en-US" sz="1900" b="0" dirty="0"/>
                <a:t>, </a:t>
              </a:r>
              <a:r>
                <a:rPr lang="en-US" sz="1900" b="0" dirty="0" smtClean="0"/>
                <a:t>Edwards. </a:t>
              </a:r>
              <a:r>
                <a:rPr lang="en-US" sz="1900" b="0" i="1" dirty="0" smtClean="0"/>
                <a:t>J. Proteome </a:t>
              </a:r>
              <a:r>
                <a:rPr lang="en-US" sz="1900" b="0" i="1" dirty="0"/>
                <a:t>Res. </a:t>
              </a:r>
              <a:r>
                <a:rPr lang="en-US" sz="1900" b="0" dirty="0" smtClean="0"/>
                <a:t>12(8): 3652-66  (2013).</a:t>
              </a:r>
              <a:endParaRPr lang="en-US" sz="1900" b="0" dirty="0"/>
            </a:p>
          </p:txBody>
        </p:sp>
        <p:sp>
          <p:nvSpPr>
            <p:cNvPr id="327" name="Rectangle 70"/>
            <p:cNvSpPr>
              <a:spLocks noChangeArrowheads="1"/>
            </p:cNvSpPr>
            <p:nvPr/>
          </p:nvSpPr>
          <p:spPr bwMode="auto">
            <a:xfrm>
              <a:off x="-2312901" y="5827354"/>
              <a:ext cx="16596215" cy="906062"/>
            </a:xfrm>
            <a:prstGeom prst="rect">
              <a:avLst/>
            </a:prstGeom>
            <a:solidFill>
              <a:srgbClr val="292D7F"/>
            </a:solidFill>
            <a:ln w="9525" algn="ctr">
              <a:solidFill>
                <a:srgbClr val="292D7F"/>
              </a:solidFill>
              <a:miter lim="800000"/>
              <a:headEnd/>
              <a:tailEnd/>
            </a:ln>
          </p:spPr>
          <p:txBody>
            <a:bodyPr wrap="square" lIns="81912" tIns="45720" rIns="81912" bIns="45720" anchor="ctr">
              <a:spAutoFit/>
            </a:bodyPr>
            <a:lstStyle/>
            <a:p>
              <a:pPr algn="ctr" defTabSz="3866821"/>
              <a:r>
                <a:rPr lang="en-US" sz="4100" dirty="0">
                  <a:solidFill>
                    <a:schemeClr val="bg1"/>
                  </a:solidFill>
                </a:rPr>
                <a:t>References</a:t>
              </a:r>
              <a:endParaRPr lang="en-US" sz="45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8" name="Rectangle 140"/>
          <p:cNvSpPr>
            <a:spLocks noChangeArrowheads="1"/>
          </p:cNvSpPr>
          <p:nvPr/>
        </p:nvSpPr>
        <p:spPr bwMode="auto">
          <a:xfrm>
            <a:off x="18946368" y="33779255"/>
            <a:ext cx="11505172" cy="1729485"/>
          </a:xfrm>
          <a:prstGeom prst="rect">
            <a:avLst/>
          </a:prstGeom>
          <a:solidFill>
            <a:schemeClr val="bg1"/>
          </a:solidFill>
          <a:ln w="9525">
            <a:solidFill>
              <a:srgbClr val="292D7F"/>
            </a:solidFill>
            <a:miter lim="800000"/>
            <a:headEnd/>
            <a:tailEnd/>
          </a:ln>
        </p:spPr>
        <p:txBody>
          <a:bodyPr wrap="square" lIns="236025" tIns="78675" rIns="236025" bIns="236025" anchor="t" anchorCtr="0">
            <a:no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3100" dirty="0">
                <a:solidFill>
                  <a:srgbClr val="292D7F"/>
                </a:solidFill>
              </a:rPr>
              <a:t>Acknowledgements</a:t>
            </a:r>
          </a:p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en-US" sz="2100" b="0" dirty="0" smtClean="0"/>
              <a:t>Gwenn Berry and Sivan Leviyang supported, in part, by NSF grant </a:t>
            </a:r>
            <a:r>
              <a:rPr lang="en-US" sz="2100" b="0" dirty="0"/>
              <a:t>DMS-1225601. </a:t>
            </a:r>
            <a:r>
              <a:rPr lang="en-US" sz="2100" b="0" dirty="0" smtClean="0"/>
              <a:t/>
            </a:r>
            <a:br>
              <a:rPr lang="en-US" sz="2100" b="0" dirty="0" smtClean="0"/>
            </a:br>
            <a:r>
              <a:rPr lang="en-US" sz="2100" b="0" dirty="0" smtClean="0"/>
              <a:t>Radoslav </a:t>
            </a:r>
            <a:r>
              <a:rPr lang="en-US" sz="2100" b="0" dirty="0"/>
              <a:t>Goldman  </a:t>
            </a:r>
            <a:r>
              <a:rPr lang="en-US" sz="2100" b="0" dirty="0" smtClean="0"/>
              <a:t>supported </a:t>
            </a:r>
            <a:r>
              <a:rPr lang="en-US" sz="2100" b="0" dirty="0"/>
              <a:t>by </a:t>
            </a:r>
            <a:r>
              <a:rPr lang="en-US" sz="2100" b="0" dirty="0" smtClean="0"/>
              <a:t>NCI </a:t>
            </a:r>
            <a:r>
              <a:rPr lang="en-US" sz="2100" b="0" dirty="0"/>
              <a:t>R01 CA115625 and CA135069.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15959252" y="3888882"/>
            <a:ext cx="14492288" cy="9990792"/>
            <a:chOff x="593766" y="3896324"/>
            <a:chExt cx="13716000" cy="11651599"/>
          </a:xfrm>
        </p:grpSpPr>
        <p:sp>
          <p:nvSpPr>
            <p:cNvPr id="68" name="Rectangle 140"/>
            <p:cNvSpPr>
              <a:spLocks noChangeArrowheads="1"/>
            </p:cNvSpPr>
            <p:nvPr/>
          </p:nvSpPr>
          <p:spPr bwMode="auto">
            <a:xfrm>
              <a:off x="593766" y="4900883"/>
              <a:ext cx="13716000" cy="106470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457200" tIns="91440" rIns="457200" bIns="91440" anchor="t" anchorCtr="0">
              <a:spAutoFit/>
            </a:bodyPr>
            <a:lstStyle/>
            <a:p>
              <a:pPr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defRPr/>
              </a:pPr>
              <a:r>
                <a:rPr lang="en-US" sz="3100" dirty="0" smtClean="0"/>
                <a:t>Unanimous voting algorithm:</a:t>
              </a:r>
            </a:p>
            <a:p>
              <a:pPr marL="457200" indent="-457200"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sz="3100" dirty="0" smtClean="0"/>
                <a:t>Cleanup</a:t>
              </a:r>
              <a:r>
                <a:rPr lang="en-US" sz="3100" b="0" dirty="0" smtClean="0"/>
                <a:t>: </a:t>
              </a:r>
              <a:r>
                <a:rPr lang="en-US" sz="3100" dirty="0" smtClean="0">
                  <a:solidFill>
                    <a:srgbClr val="FF0000"/>
                  </a:solidFill>
                </a:rPr>
                <a:t>Nodes’ neighbors vote </a:t>
              </a:r>
              <a:r>
                <a:rPr lang="en-US" sz="3100" b="0" dirty="0" smtClean="0"/>
                <a:t>on their glycopeptide assignment. </a:t>
              </a:r>
              <a:r>
                <a:rPr lang="en-US" sz="3100" dirty="0" smtClean="0">
                  <a:solidFill>
                    <a:srgbClr val="FF0000"/>
                  </a:solidFill>
                </a:rPr>
                <a:t>Any node whose assignment disagrees </a:t>
              </a:r>
              <a:r>
                <a:rPr lang="en-US" sz="3100" b="0" dirty="0" smtClean="0"/>
                <a:t>with the </a:t>
              </a:r>
              <a:r>
                <a:rPr lang="en-US" sz="3100" dirty="0" smtClean="0">
                  <a:solidFill>
                    <a:srgbClr val="FF0000"/>
                  </a:solidFill>
                </a:rPr>
                <a:t>majority</a:t>
              </a:r>
              <a:r>
                <a:rPr lang="en-US" sz="3100" b="0" dirty="0" smtClean="0"/>
                <a:t> of its neighbors’ votes </a:t>
              </a:r>
              <a:r>
                <a:rPr lang="en-US" sz="3100" dirty="0" smtClean="0">
                  <a:solidFill>
                    <a:srgbClr val="FF0000"/>
                  </a:solidFill>
                </a:rPr>
                <a:t>is unlabeled</a:t>
              </a:r>
              <a:r>
                <a:rPr lang="en-US" sz="3100" b="0" dirty="0" smtClean="0"/>
                <a:t>. </a:t>
              </a:r>
              <a:r>
                <a:rPr lang="en-US" sz="3100" dirty="0" smtClean="0">
                  <a:solidFill>
                    <a:srgbClr val="FF0000"/>
                  </a:solidFill>
                </a:rPr>
                <a:t>Any neighbor node </a:t>
              </a:r>
              <a:r>
                <a:rPr lang="en-US" sz="3100" b="0" dirty="0" smtClean="0"/>
                <a:t>in a </a:t>
              </a:r>
              <a:r>
                <a:rPr lang="en-US" sz="3100" dirty="0" smtClean="0">
                  <a:solidFill>
                    <a:srgbClr val="FF0000"/>
                  </a:solidFill>
                </a:rPr>
                <a:t>dissenting minority is unlabeled</a:t>
              </a:r>
              <a:r>
                <a:rPr lang="en-US" sz="3100" b="0" dirty="0" smtClean="0"/>
                <a:t>. After cleanup, the </a:t>
              </a:r>
              <a:r>
                <a:rPr lang="en-US" sz="3100" dirty="0" smtClean="0">
                  <a:solidFill>
                    <a:srgbClr val="FF0000"/>
                  </a:solidFill>
                </a:rPr>
                <a:t>entire network is in consensus </a:t>
              </a:r>
              <a:r>
                <a:rPr lang="en-US" sz="3100" b="0" dirty="0" smtClean="0"/>
                <a:t>with respect to assignments.</a:t>
              </a:r>
            </a:p>
            <a:p>
              <a:pPr marL="457200" indent="-457200"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sz="3100" dirty="0" smtClean="0"/>
                <a:t>Iterative Propagation: </a:t>
              </a:r>
              <a:r>
                <a:rPr lang="en-US" sz="3100" b="0" dirty="0" smtClean="0"/>
                <a:t>Any </a:t>
              </a:r>
              <a:r>
                <a:rPr lang="en-US" sz="3100" dirty="0" smtClean="0">
                  <a:solidFill>
                    <a:srgbClr val="FF0000"/>
                  </a:solidFill>
                </a:rPr>
                <a:t>unlabeled node </a:t>
              </a:r>
              <a:r>
                <a:rPr lang="en-US" sz="3100" b="0" dirty="0" smtClean="0"/>
                <a:t>with </a:t>
              </a:r>
              <a:r>
                <a:rPr lang="en-US" sz="3100" dirty="0" smtClean="0">
                  <a:solidFill>
                    <a:srgbClr val="FF0000"/>
                  </a:solidFill>
                </a:rPr>
                <a:t>unanimously voting neighbors </a:t>
              </a:r>
              <a:r>
                <a:rPr lang="en-US" sz="3100" b="0" dirty="0" smtClean="0"/>
                <a:t>receives the corresponding </a:t>
              </a:r>
              <a:r>
                <a:rPr lang="en-US" sz="3100" dirty="0" smtClean="0">
                  <a:solidFill>
                    <a:srgbClr val="FF0000"/>
                  </a:solidFill>
                </a:rPr>
                <a:t>glycopeptide assignment</a:t>
              </a:r>
              <a:r>
                <a:rPr lang="en-US" sz="3100" b="0" dirty="0" smtClean="0"/>
                <a:t>. The </a:t>
              </a:r>
              <a:r>
                <a:rPr lang="en-US" sz="3100" dirty="0" smtClean="0">
                  <a:solidFill>
                    <a:srgbClr val="FF0000"/>
                  </a:solidFill>
                </a:rPr>
                <a:t>entire network remains in consensus </a:t>
              </a:r>
              <a:r>
                <a:rPr lang="en-US" sz="3100" b="0" dirty="0" smtClean="0"/>
                <a:t>after each round of propagation.</a:t>
              </a:r>
            </a:p>
            <a:p>
              <a:pPr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defRPr/>
              </a:pPr>
              <a:r>
                <a:rPr lang="en-US" sz="3100" dirty="0" smtClean="0"/>
                <a:t>For the Haptoglobin Standard dataset:</a:t>
              </a:r>
            </a:p>
            <a:p>
              <a:pPr marL="457200" indent="-457200"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sz="3100" dirty="0" smtClean="0"/>
                <a:t>Initial labels: </a:t>
              </a:r>
              <a:r>
                <a:rPr lang="en-US" sz="3100" dirty="0" smtClean="0">
                  <a:solidFill>
                    <a:srgbClr val="FF0000"/>
                  </a:solidFill>
                </a:rPr>
                <a:t>179</a:t>
              </a:r>
              <a:r>
                <a:rPr lang="en-US" sz="3100" b="0" dirty="0" smtClean="0"/>
                <a:t> glycopeptide assignments</a:t>
              </a:r>
            </a:p>
            <a:p>
              <a:pPr marL="457200" indent="-457200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en-US" sz="3100" dirty="0" smtClean="0"/>
                <a:t>Final labels:  </a:t>
              </a:r>
              <a:r>
                <a:rPr lang="en-US" sz="3100" dirty="0" smtClean="0">
                  <a:solidFill>
                    <a:srgbClr val="FF0000"/>
                  </a:solidFill>
                </a:rPr>
                <a:t>429</a:t>
              </a:r>
              <a:r>
                <a:rPr lang="en-US" sz="3100" b="0" dirty="0" smtClean="0"/>
                <a:t> glycopeptide assignments  (</a:t>
              </a:r>
              <a:r>
                <a:rPr lang="en-US" sz="3100" dirty="0" smtClean="0">
                  <a:solidFill>
                    <a:srgbClr val="FF0000"/>
                  </a:solidFill>
                </a:rPr>
                <a:t>250 new, 5 changed</a:t>
              </a:r>
              <a:r>
                <a:rPr lang="en-US" sz="3100" b="0" dirty="0" smtClean="0"/>
                <a:t>)</a:t>
              </a:r>
            </a:p>
            <a:p>
              <a:pPr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defRPr/>
              </a:pPr>
              <a:endParaRPr lang="en-US" sz="3100" dirty="0" smtClean="0"/>
            </a:p>
            <a:p>
              <a:pPr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defRPr/>
              </a:pPr>
              <a:endParaRPr lang="en-US" sz="3100" dirty="0"/>
            </a:p>
            <a:p>
              <a:pPr algn="just">
                <a:lnSpc>
                  <a:spcPct val="125000"/>
                </a:lnSpc>
                <a:spcBef>
                  <a:spcPts val="0"/>
                </a:spcBef>
                <a:buClr>
                  <a:schemeClr val="tx1"/>
                </a:buClr>
                <a:buSzPct val="100000"/>
                <a:defRPr/>
              </a:pPr>
              <a:endParaRPr lang="en-US" sz="3100" dirty="0" smtClean="0"/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593766" y="3896324"/>
              <a:ext cx="13716000" cy="843511"/>
            </a:xfrm>
            <a:prstGeom prst="rect">
              <a:avLst/>
            </a:prstGeom>
            <a:solidFill>
              <a:srgbClr val="292D7F"/>
            </a:solidFill>
            <a:ln w="9525" algn="ctr">
              <a:solidFill>
                <a:srgbClr val="292D7F"/>
              </a:solidFill>
              <a:miter lim="800000"/>
              <a:headEnd/>
              <a:tailEnd/>
            </a:ln>
          </p:spPr>
          <p:txBody>
            <a:bodyPr wrap="square" lIns="81912" tIns="45720" rIns="81912" bIns="45720" anchor="ctr">
              <a:spAutoFit/>
            </a:bodyPr>
            <a:lstStyle/>
            <a:p>
              <a:pPr algn="ctr" defTabSz="3866821"/>
              <a:r>
                <a:rPr lang="en-US" sz="4100" dirty="0" smtClean="0">
                  <a:solidFill>
                    <a:schemeClr val="bg1"/>
                  </a:solidFill>
                </a:rPr>
                <a:t>Network Propagation</a:t>
              </a:r>
              <a:endParaRPr lang="en-US" sz="4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37925" y="8078961"/>
            <a:ext cx="15301912" cy="4652442"/>
            <a:chOff x="474133" y="6249339"/>
            <a:chExt cx="13779406" cy="2903355"/>
          </a:xfrm>
        </p:grpSpPr>
        <p:sp>
          <p:nvSpPr>
            <p:cNvPr id="88" name="Rectangle 140"/>
            <p:cNvSpPr>
              <a:spLocks noChangeArrowheads="1"/>
            </p:cNvSpPr>
            <p:nvPr/>
          </p:nvSpPr>
          <p:spPr bwMode="auto">
            <a:xfrm>
              <a:off x="474133" y="6747044"/>
              <a:ext cx="13779406" cy="24056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74320" tIns="274320" rIns="274320" bIns="0" anchor="t" anchorCtr="0">
              <a:spAutoFit/>
            </a:bodyPr>
            <a:lstStyle/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pitchFamily="34" charset="0"/>
                <a:buChar char="•"/>
                <a:defRPr/>
              </a:pPr>
              <a:r>
                <a:rPr lang="en-US" sz="3100" b="0" dirty="0"/>
                <a:t>Proteolytic digest of Haptoglobin with </a:t>
              </a:r>
              <a:r>
                <a:rPr lang="en-US" sz="3100" dirty="0">
                  <a:solidFill>
                    <a:srgbClr val="FF0000"/>
                  </a:solidFill>
                </a:rPr>
                <a:t>trypsin</a:t>
              </a:r>
              <a:r>
                <a:rPr lang="en-US" sz="3100" b="0" dirty="0"/>
                <a:t> and </a:t>
              </a:r>
              <a:r>
                <a:rPr lang="en-US" sz="3100" dirty="0">
                  <a:solidFill>
                    <a:srgbClr val="FF0000"/>
                  </a:solidFill>
                </a:rPr>
                <a:t>GluC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dirty="0">
                  <a:solidFill>
                    <a:srgbClr val="FF0000"/>
                  </a:solidFill>
                </a:rPr>
                <a:t>Hydrophilic interaction liquid chromatography (HILIC) </a:t>
              </a:r>
              <a:r>
                <a:rPr lang="en-US" sz="3100" b="0" dirty="0"/>
                <a:t>of glycopeptides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b="0" dirty="0"/>
                <a:t>Eleven glycopeptide fractions analyzed by nanoC18 RP LC-MS/MS using a </a:t>
              </a:r>
              <a:r>
                <a:rPr lang="en-US" sz="3100" b="0" dirty="0" smtClean="0"/>
                <a:t/>
              </a:r>
              <a:br>
                <a:rPr lang="en-US" sz="3100" b="0" dirty="0" smtClean="0"/>
              </a:br>
              <a:r>
                <a:rPr lang="en-US" sz="3100" dirty="0" smtClean="0">
                  <a:solidFill>
                    <a:srgbClr val="FF0000"/>
                  </a:solidFill>
                </a:rPr>
                <a:t>Q-STAR </a:t>
              </a:r>
              <a:r>
                <a:rPr lang="en-US" sz="3100" dirty="0">
                  <a:solidFill>
                    <a:srgbClr val="FF0000"/>
                  </a:solidFill>
                </a:rPr>
                <a:t>Elite mass-spectrometer</a:t>
              </a:r>
              <a:r>
                <a:rPr lang="en-US" sz="3100" b="0" dirty="0"/>
                <a:t>. 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b="0" dirty="0"/>
                <a:t>IDA: Four most abundant ions with 20 sec exclusion.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b="0" dirty="0"/>
                <a:t>15,780 MS and </a:t>
              </a:r>
              <a:r>
                <a:rPr lang="en-US" sz="3100" dirty="0">
                  <a:solidFill>
                    <a:srgbClr val="FF0000"/>
                  </a:solidFill>
                </a:rPr>
                <a:t>3,288 MS/MS spectra</a:t>
              </a:r>
              <a:r>
                <a:rPr lang="en-US" sz="3100" b="0" dirty="0"/>
                <a:t> (</a:t>
              </a:r>
              <a:r>
                <a:rPr lang="en-US" sz="3100" b="0" dirty="0" smtClean="0"/>
                <a:t>msconvert to mzXML)</a:t>
              </a:r>
              <a:endParaRPr lang="en-US" sz="3100" b="0" dirty="0"/>
            </a:p>
          </p:txBody>
        </p:sp>
        <p:sp>
          <p:nvSpPr>
            <p:cNvPr id="90" name="Rectangle 70"/>
            <p:cNvSpPr>
              <a:spLocks noChangeArrowheads="1"/>
            </p:cNvSpPr>
            <p:nvPr/>
          </p:nvSpPr>
          <p:spPr bwMode="auto">
            <a:xfrm>
              <a:off x="537532" y="6249339"/>
              <a:ext cx="13716006" cy="549794"/>
            </a:xfrm>
            <a:prstGeom prst="rect">
              <a:avLst/>
            </a:prstGeom>
            <a:solidFill>
              <a:srgbClr val="292D7F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91440" tIns="45720" rIns="81912" bIns="45720" anchor="ctr">
              <a:spAutoFit/>
            </a:bodyPr>
            <a:lstStyle/>
            <a:p>
              <a:pPr marL="393375" indent="-393375" algn="ctr">
                <a:lnSpc>
                  <a:spcPct val="125000"/>
                </a:lnSpc>
                <a:defRPr/>
              </a:pPr>
              <a:r>
                <a:rPr lang="en-US" sz="4100" dirty="0" smtClean="0">
                  <a:solidFill>
                    <a:schemeClr val="bg1"/>
                  </a:solidFill>
                </a:rPr>
                <a:t>Haptoglobin Standard Dataset</a:t>
              </a:r>
              <a:endParaRPr lang="en-US" sz="4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8329" y="12943837"/>
            <a:ext cx="15231507" cy="4577945"/>
            <a:chOff x="608329" y="11996353"/>
            <a:chExt cx="15231507" cy="4577945"/>
          </a:xfrm>
        </p:grpSpPr>
        <p:sp>
          <p:nvSpPr>
            <p:cNvPr id="94" name="Rectangle 140"/>
            <p:cNvSpPr>
              <a:spLocks noChangeArrowheads="1"/>
            </p:cNvSpPr>
            <p:nvPr/>
          </p:nvSpPr>
          <p:spPr bwMode="auto">
            <a:xfrm>
              <a:off x="608329" y="12719397"/>
              <a:ext cx="15231507" cy="385490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74320" tIns="274320" rIns="274320" bIns="0" anchor="t" anchorCtr="0">
              <a:spAutoFit/>
            </a:bodyPr>
            <a:lstStyle/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dirty="0">
                  <a:solidFill>
                    <a:srgbClr val="FF0000"/>
                  </a:solidFill>
                </a:rPr>
                <a:t>Automated </a:t>
              </a:r>
              <a:r>
                <a:rPr lang="en-US" sz="3100" i="1" dirty="0">
                  <a:solidFill>
                    <a:srgbClr val="FF0000"/>
                  </a:solidFill>
                </a:rPr>
                <a:t>in </a:t>
              </a:r>
              <a:r>
                <a:rPr lang="en-US" sz="3100" i="1" dirty="0" smtClean="0">
                  <a:solidFill>
                    <a:srgbClr val="FF0000"/>
                  </a:solidFill>
                </a:rPr>
                <a:t>silico</a:t>
              </a:r>
              <a:r>
                <a:rPr lang="en-US" sz="3100" dirty="0" smtClean="0">
                  <a:solidFill>
                    <a:srgbClr val="FF0000"/>
                  </a:solidFill>
                </a:rPr>
                <a:t> digestion </a:t>
              </a:r>
              <a:r>
                <a:rPr lang="en-US" sz="3100" b="0" dirty="0" smtClean="0"/>
                <a:t>and </a:t>
              </a:r>
              <a:r>
                <a:rPr lang="en-US" sz="3100" dirty="0">
                  <a:solidFill>
                    <a:srgbClr val="FF0000"/>
                  </a:solidFill>
                </a:rPr>
                <a:t>N-glycosylation </a:t>
              </a:r>
              <a:r>
                <a:rPr lang="en-US" sz="3100" dirty="0" smtClean="0">
                  <a:solidFill>
                    <a:srgbClr val="FF0000"/>
                  </a:solidFill>
                </a:rPr>
                <a:t>motif </a:t>
              </a:r>
              <a:r>
                <a:rPr lang="en-US" sz="3100" b="0" dirty="0" smtClean="0"/>
                <a:t>identification.</a:t>
              </a:r>
              <a:endParaRPr lang="en-US" sz="3100" b="0" dirty="0"/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dirty="0" smtClean="0">
                  <a:solidFill>
                    <a:srgbClr val="FF0000"/>
                  </a:solidFill>
                </a:rPr>
                <a:t>Fixed </a:t>
              </a:r>
              <a:r>
                <a:rPr lang="en-US" sz="3100" b="0" dirty="0" smtClean="0"/>
                <a:t>&amp; </a:t>
              </a:r>
              <a:r>
                <a:rPr lang="en-US" sz="3100" dirty="0">
                  <a:solidFill>
                    <a:srgbClr val="FF0000"/>
                  </a:solidFill>
                </a:rPr>
                <a:t>variable </a:t>
              </a:r>
              <a:r>
                <a:rPr lang="en-US" sz="3100" b="0" dirty="0" smtClean="0"/>
                <a:t>amino-acid</a:t>
              </a:r>
              <a:r>
                <a:rPr lang="en-US" sz="3100" dirty="0" smtClean="0"/>
                <a:t> </a:t>
              </a:r>
              <a:r>
                <a:rPr lang="en-US" sz="3100" dirty="0" smtClean="0">
                  <a:solidFill>
                    <a:srgbClr val="FF0000"/>
                  </a:solidFill>
                </a:rPr>
                <a:t>modifications.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dirty="0" smtClean="0">
                  <a:solidFill>
                    <a:srgbClr val="FF0000"/>
                  </a:solidFill>
                </a:rPr>
                <a:t>GlycomeDB</a:t>
              </a:r>
              <a:r>
                <a:rPr lang="en-US" sz="3100" b="0" dirty="0" smtClean="0">
                  <a:solidFill>
                    <a:srgbClr val="FF0000"/>
                  </a:solidFill>
                </a:rPr>
                <a:t> </a:t>
              </a:r>
              <a:r>
                <a:rPr lang="en-US" sz="3100" b="0" dirty="0" smtClean="0"/>
                <a:t>glycan structure database.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dirty="0" smtClean="0">
                  <a:solidFill>
                    <a:srgbClr val="FF0000"/>
                  </a:solidFill>
                </a:rPr>
                <a:t>Isotope </a:t>
              </a:r>
              <a:r>
                <a:rPr lang="en-US" sz="3100" dirty="0">
                  <a:solidFill>
                    <a:srgbClr val="FF0000"/>
                  </a:solidFill>
                </a:rPr>
                <a:t>Cluster </a:t>
              </a:r>
              <a:r>
                <a:rPr lang="en-US" sz="3100" dirty="0" smtClean="0">
                  <a:solidFill>
                    <a:srgbClr val="FF0000"/>
                  </a:solidFill>
                </a:rPr>
                <a:t>match scoring </a:t>
              </a:r>
              <a:r>
                <a:rPr lang="en-US" sz="3100" b="0" dirty="0" smtClean="0"/>
                <a:t>of precursor.</a:t>
              </a:r>
              <a:endParaRPr lang="en-US" sz="3100" b="0" dirty="0"/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dirty="0" smtClean="0">
                  <a:solidFill>
                    <a:srgbClr val="FF0000"/>
                  </a:solidFill>
                </a:rPr>
                <a:t>False Discovery Rate (FDR) </a:t>
              </a:r>
              <a:r>
                <a:rPr lang="en-US" sz="3100" b="0" dirty="0" smtClean="0"/>
                <a:t>estimation using decoy peptides.</a:t>
              </a:r>
            </a:p>
            <a:p>
              <a:pPr marL="393375" indent="-393375" algn="just">
                <a:lnSpc>
                  <a:spcPct val="125000"/>
                </a:lnSpc>
                <a:buClr>
                  <a:schemeClr val="tx1"/>
                </a:buClr>
                <a:buFont typeface="Arial" charset="0"/>
                <a:buChar char="•"/>
                <a:defRPr/>
              </a:pPr>
              <a:r>
                <a:rPr lang="en-US" sz="3100" dirty="0" smtClean="0"/>
                <a:t>Result: </a:t>
              </a:r>
              <a:r>
                <a:rPr lang="en-US" sz="3100" dirty="0" smtClean="0">
                  <a:solidFill>
                    <a:srgbClr val="FF0000"/>
                  </a:solidFill>
                </a:rPr>
                <a:t>179 </a:t>
              </a:r>
              <a:r>
                <a:rPr lang="en-US" sz="3100" dirty="0">
                  <a:solidFill>
                    <a:srgbClr val="FF0000"/>
                  </a:solidFill>
                </a:rPr>
                <a:t>g</a:t>
              </a:r>
              <a:r>
                <a:rPr lang="en-US" sz="3100" dirty="0" smtClean="0">
                  <a:solidFill>
                    <a:srgbClr val="FF0000"/>
                  </a:solidFill>
                </a:rPr>
                <a:t>lycopeptide identifications </a:t>
              </a:r>
              <a:r>
                <a:rPr lang="en-US" sz="3100" b="0" dirty="0" smtClean="0"/>
                <a:t>on 4 peptides (</a:t>
              </a:r>
              <a:r>
                <a:rPr lang="en-US" sz="3100" dirty="0" smtClean="0"/>
                <a:t>&lt; 3% FDR</a:t>
              </a:r>
              <a:r>
                <a:rPr lang="en-US" sz="3100" b="0" dirty="0" smtClean="0"/>
                <a:t>)</a:t>
              </a:r>
            </a:p>
          </p:txBody>
        </p:sp>
        <p:sp>
          <p:nvSpPr>
            <p:cNvPr id="92" name="Rectangle 70"/>
            <p:cNvSpPr>
              <a:spLocks noChangeArrowheads="1"/>
            </p:cNvSpPr>
            <p:nvPr/>
          </p:nvSpPr>
          <p:spPr bwMode="auto">
            <a:xfrm>
              <a:off x="608329" y="11996353"/>
              <a:ext cx="15231507" cy="789829"/>
            </a:xfrm>
            <a:prstGeom prst="rect">
              <a:avLst/>
            </a:prstGeom>
            <a:solidFill>
              <a:srgbClr val="292D7F"/>
            </a:solidFill>
            <a:ln w="9525" algn="ctr">
              <a:solidFill>
                <a:srgbClr val="292D7F"/>
              </a:solidFill>
              <a:miter lim="800000"/>
              <a:headEnd/>
              <a:tailEnd/>
            </a:ln>
          </p:spPr>
          <p:txBody>
            <a:bodyPr wrap="square" lIns="70477" tIns="78675" rIns="70477" bIns="78675" anchor="ctr">
              <a:spAutoFit/>
            </a:bodyPr>
            <a:lstStyle/>
            <a:p>
              <a:pPr algn="ctr" defTabSz="3866821"/>
              <a:r>
                <a:rPr lang="en-US" sz="4100" dirty="0" smtClean="0">
                  <a:solidFill>
                    <a:schemeClr val="bg1"/>
                  </a:solidFill>
                </a:rPr>
                <a:t>GlycoPeptideSearch</a:t>
              </a:r>
              <a:endParaRPr lang="en-US" sz="45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28" y="18763687"/>
            <a:ext cx="15206593" cy="111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0" name="Rectangle 70"/>
          <p:cNvSpPr>
            <a:spLocks noChangeArrowheads="1"/>
          </p:cNvSpPr>
          <p:nvPr/>
        </p:nvSpPr>
        <p:spPr bwMode="auto">
          <a:xfrm>
            <a:off x="608328" y="17691545"/>
            <a:ext cx="15231509" cy="789829"/>
          </a:xfrm>
          <a:prstGeom prst="rect">
            <a:avLst/>
          </a:prstGeom>
          <a:solidFill>
            <a:srgbClr val="292D7F"/>
          </a:solidFill>
          <a:ln w="9525" algn="ctr">
            <a:solidFill>
              <a:srgbClr val="292D7F"/>
            </a:solidFill>
            <a:miter lim="800000"/>
            <a:headEnd/>
            <a:tailEnd/>
          </a:ln>
        </p:spPr>
        <p:txBody>
          <a:bodyPr wrap="square" lIns="70477" tIns="78675" rIns="70477" bIns="78675" anchor="ctr">
            <a:spAutoFit/>
          </a:bodyPr>
          <a:lstStyle/>
          <a:p>
            <a:pPr algn="ctr" defTabSz="3866821"/>
            <a:r>
              <a:rPr lang="en-US" sz="4100" dirty="0" smtClean="0">
                <a:solidFill>
                  <a:schemeClr val="bg1"/>
                </a:solidFill>
              </a:rPr>
              <a:t>Spectral Similarity </a:t>
            </a:r>
            <a:endParaRPr lang="en-US" sz="4500" dirty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3457" y="19389325"/>
            <a:ext cx="3832525" cy="307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3458" y="24230318"/>
            <a:ext cx="3832525" cy="307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13490517" y="20562095"/>
            <a:ext cx="401390" cy="39546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4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674" y="21392183"/>
            <a:ext cx="11929444" cy="918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1" r="19474"/>
          <a:stretch/>
        </p:blipFill>
        <p:spPr bwMode="auto">
          <a:xfrm>
            <a:off x="17129845" y="11976798"/>
            <a:ext cx="12040273" cy="918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9982200" y="23902705"/>
            <a:ext cx="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9982200" y="23902705"/>
            <a:ext cx="55245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10687050" y="23902705"/>
            <a:ext cx="55245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1287125" y="23902705"/>
            <a:ext cx="55245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8112681" y="23902705"/>
            <a:ext cx="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912406" y="23902705"/>
            <a:ext cx="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9429750" y="23902705"/>
            <a:ext cx="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8836581" y="23902705"/>
            <a:ext cx="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4980206" y="23902705"/>
            <a:ext cx="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429750" y="23902705"/>
            <a:ext cx="55245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8836581" y="23902705"/>
            <a:ext cx="55245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4998006" y="23902705"/>
            <a:ext cx="0" cy="8763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44942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44942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8813</TotalTime>
  <Words>401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Georgetown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klemmd</dc:creator>
  <cp:lastModifiedBy>Nathan</cp:lastModifiedBy>
  <cp:revision>453</cp:revision>
  <dcterms:created xsi:type="dcterms:W3CDTF">2011-05-31T02:23:52Z</dcterms:created>
  <dcterms:modified xsi:type="dcterms:W3CDTF">2014-04-09T14:31:52Z</dcterms:modified>
</cp:coreProperties>
</file>